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2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F6940-951E-4CE8-B15E-563D1F053848}" v="32" dt="2023-05-22T20:20:59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3" autoAdjust="0"/>
    <p:restoredTop sz="94641" autoAdjust="0"/>
  </p:normalViewPr>
  <p:slideViewPr>
    <p:cSldViewPr snapToGrid="0" snapToObjects="1">
      <p:cViewPr varScale="1">
        <p:scale>
          <a:sx n="133" d="100"/>
          <a:sy n="133" d="100"/>
        </p:scale>
        <p:origin x="73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Pesta" userId="be97fcb1-06f2-44c2-904b-bf5534eef44c" providerId="ADAL" clId="{39BF6940-951E-4CE8-B15E-563D1F053848}"/>
    <pc:docChg chg="custSel addSld modSld sldOrd">
      <pc:chgData name="George Pesta" userId="be97fcb1-06f2-44c2-904b-bf5534eef44c" providerId="ADAL" clId="{39BF6940-951E-4CE8-B15E-563D1F053848}" dt="2023-05-23T13:45:38.216" v="2442" actId="14100"/>
      <pc:docMkLst>
        <pc:docMk/>
      </pc:docMkLst>
      <pc:sldChg chg="modSp mod">
        <pc:chgData name="George Pesta" userId="be97fcb1-06f2-44c2-904b-bf5534eef44c" providerId="ADAL" clId="{39BF6940-951E-4CE8-B15E-563D1F053848}" dt="2023-05-23T12:08:32.814" v="1336" actId="20577"/>
        <pc:sldMkLst>
          <pc:docMk/>
          <pc:sldMk cId="1969975968" sldId="256"/>
        </pc:sldMkLst>
        <pc:spChg chg="mod">
          <ac:chgData name="George Pesta" userId="be97fcb1-06f2-44c2-904b-bf5534eef44c" providerId="ADAL" clId="{39BF6940-951E-4CE8-B15E-563D1F053848}" dt="2023-05-23T11:59:51.466" v="1334" actId="14100"/>
          <ac:spMkLst>
            <pc:docMk/>
            <pc:sldMk cId="1969975968" sldId="256"/>
            <ac:spMk id="2" creationId="{00000000-0000-0000-0000-000000000000}"/>
          </ac:spMkLst>
        </pc:spChg>
        <pc:spChg chg="mod">
          <ac:chgData name="George Pesta" userId="be97fcb1-06f2-44c2-904b-bf5534eef44c" providerId="ADAL" clId="{39BF6940-951E-4CE8-B15E-563D1F053848}" dt="2023-05-23T12:08:32.814" v="1336" actId="20577"/>
          <ac:spMkLst>
            <pc:docMk/>
            <pc:sldMk cId="1969975968" sldId="256"/>
            <ac:spMk id="3" creationId="{00000000-0000-0000-0000-000000000000}"/>
          </ac:spMkLst>
        </pc:spChg>
      </pc:sldChg>
      <pc:sldChg chg="addSp delSp modSp mod">
        <pc:chgData name="George Pesta" userId="be97fcb1-06f2-44c2-904b-bf5534eef44c" providerId="ADAL" clId="{39BF6940-951E-4CE8-B15E-563D1F053848}" dt="2023-05-22T20:12:15.212" v="174" actId="20577"/>
        <pc:sldMkLst>
          <pc:docMk/>
          <pc:sldMk cId="3649129242" sldId="257"/>
        </pc:sldMkLst>
        <pc:spChg chg="mod">
          <ac:chgData name="George Pesta" userId="be97fcb1-06f2-44c2-904b-bf5534eef44c" providerId="ADAL" clId="{39BF6940-951E-4CE8-B15E-563D1F053848}" dt="2023-05-22T20:11:45.189" v="149" actId="14100"/>
          <ac:spMkLst>
            <pc:docMk/>
            <pc:sldMk cId="3649129242" sldId="257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3:17.656" v="2"/>
          <ac:spMkLst>
            <pc:docMk/>
            <pc:sldMk cId="3649129242" sldId="257"/>
            <ac:spMk id="4" creationId="{F15EAAA7-D30B-9229-8BE0-49FFB5F697FD}"/>
          </ac:spMkLst>
        </pc:spChg>
        <pc:graphicFrameChg chg="del">
          <ac:chgData name="George Pesta" userId="be97fcb1-06f2-44c2-904b-bf5534eef44c" providerId="ADAL" clId="{39BF6940-951E-4CE8-B15E-563D1F053848}" dt="2023-05-22T20:03:09.768" v="0" actId="478"/>
          <ac:graphicFrameMkLst>
            <pc:docMk/>
            <pc:sldMk cId="3649129242" sldId="257"/>
            <ac:graphicFrameMk id="5" creationId="{0E52F46D-A331-973F-241A-0679A8978FAA}"/>
          </ac:graphicFrameMkLst>
        </pc:graphicFrameChg>
        <pc:graphicFrameChg chg="add mod">
          <ac:chgData name="George Pesta" userId="be97fcb1-06f2-44c2-904b-bf5534eef44c" providerId="ADAL" clId="{39BF6940-951E-4CE8-B15E-563D1F053848}" dt="2023-05-22T20:12:15.212" v="174" actId="20577"/>
          <ac:graphicFrameMkLst>
            <pc:docMk/>
            <pc:sldMk cId="3649129242" sldId="257"/>
            <ac:graphicFrameMk id="6" creationId="{0E52F46D-A331-973F-241A-0679A8978FAA}"/>
          </ac:graphicFrameMkLst>
        </pc:graphicFrameChg>
      </pc:sldChg>
      <pc:sldChg chg="addSp delSp modSp mod">
        <pc:chgData name="George Pesta" userId="be97fcb1-06f2-44c2-904b-bf5534eef44c" providerId="ADAL" clId="{39BF6940-951E-4CE8-B15E-563D1F053848}" dt="2023-05-22T20:16:05.745" v="471" actId="14100"/>
        <pc:sldMkLst>
          <pc:docMk/>
          <pc:sldMk cId="2865826862" sldId="258"/>
        </pc:sldMkLst>
        <pc:spChg chg="mod">
          <ac:chgData name="George Pesta" userId="be97fcb1-06f2-44c2-904b-bf5534eef44c" providerId="ADAL" clId="{39BF6940-951E-4CE8-B15E-563D1F053848}" dt="2023-05-22T20:13:53.109" v="313" actId="14100"/>
          <ac:spMkLst>
            <pc:docMk/>
            <pc:sldMk cId="2865826862" sldId="258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4:08.510" v="8"/>
          <ac:spMkLst>
            <pc:docMk/>
            <pc:sldMk cId="2865826862" sldId="258"/>
            <ac:spMk id="4" creationId="{3634279A-1DEC-9D6A-C047-F59A605D65DF}"/>
          </ac:spMkLst>
        </pc:spChg>
        <pc:graphicFrameChg chg="add mod">
          <ac:chgData name="George Pesta" userId="be97fcb1-06f2-44c2-904b-bf5534eef44c" providerId="ADAL" clId="{39BF6940-951E-4CE8-B15E-563D1F053848}" dt="2023-05-22T20:16:05.745" v="471" actId="14100"/>
          <ac:graphicFrameMkLst>
            <pc:docMk/>
            <pc:sldMk cId="2865826862" sldId="258"/>
            <ac:graphicFrameMk id="6" creationId="{F5A8AD7D-FE3F-84C6-727B-C90847D8D2D7}"/>
          </ac:graphicFrameMkLst>
        </pc:graphicFrameChg>
        <pc:graphicFrameChg chg="del">
          <ac:chgData name="George Pesta" userId="be97fcb1-06f2-44c2-904b-bf5534eef44c" providerId="ADAL" clId="{39BF6940-951E-4CE8-B15E-563D1F053848}" dt="2023-05-22T20:03:59.134" v="6" actId="478"/>
          <ac:graphicFrameMkLst>
            <pc:docMk/>
            <pc:sldMk cId="2865826862" sldId="258"/>
            <ac:graphicFrameMk id="9" creationId="{F5A8AD7D-FE3F-84C6-727B-C90847D8D2D7}"/>
          </ac:graphicFrameMkLst>
        </pc:graphicFrameChg>
      </pc:sldChg>
      <pc:sldChg chg="addSp delSp modSp mod">
        <pc:chgData name="George Pesta" userId="be97fcb1-06f2-44c2-904b-bf5534eef44c" providerId="ADAL" clId="{39BF6940-951E-4CE8-B15E-563D1F053848}" dt="2023-05-23T12:58:27.514" v="2088" actId="20577"/>
        <pc:sldMkLst>
          <pc:docMk/>
          <pc:sldMk cId="3190695512" sldId="259"/>
        </pc:sldMkLst>
        <pc:spChg chg="mod">
          <ac:chgData name="George Pesta" userId="be97fcb1-06f2-44c2-904b-bf5534eef44c" providerId="ADAL" clId="{39BF6940-951E-4CE8-B15E-563D1F053848}" dt="2023-05-23T12:58:27.514" v="2088" actId="20577"/>
          <ac:spMkLst>
            <pc:docMk/>
            <pc:sldMk cId="3190695512" sldId="259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4:56.961" v="13"/>
          <ac:spMkLst>
            <pc:docMk/>
            <pc:sldMk cId="3190695512" sldId="259"/>
            <ac:spMk id="4" creationId="{1EF3F854-E972-EDAE-7330-79562BBE3656}"/>
          </ac:spMkLst>
        </pc:spChg>
        <pc:graphicFrameChg chg="del">
          <ac:chgData name="George Pesta" userId="be97fcb1-06f2-44c2-904b-bf5534eef44c" providerId="ADAL" clId="{39BF6940-951E-4CE8-B15E-563D1F053848}" dt="2023-05-22T20:04:47.759" v="11" actId="478"/>
          <ac:graphicFrameMkLst>
            <pc:docMk/>
            <pc:sldMk cId="3190695512" sldId="259"/>
            <ac:graphicFrameMk id="5" creationId="{6E1EEC23-5BE1-E8C8-00F0-E277E460CEB9}"/>
          </ac:graphicFrameMkLst>
        </pc:graphicFrameChg>
        <pc:graphicFrameChg chg="add mod">
          <ac:chgData name="George Pesta" userId="be97fcb1-06f2-44c2-904b-bf5534eef44c" providerId="ADAL" clId="{39BF6940-951E-4CE8-B15E-563D1F053848}" dt="2023-05-22T20:18:17.160" v="616" actId="14100"/>
          <ac:graphicFrameMkLst>
            <pc:docMk/>
            <pc:sldMk cId="3190695512" sldId="259"/>
            <ac:graphicFrameMk id="6" creationId="{6E1EEC23-5BE1-E8C8-00F0-E277E460CEB9}"/>
          </ac:graphicFrameMkLst>
        </pc:graphicFrameChg>
      </pc:sldChg>
      <pc:sldChg chg="addSp delSp modSp mod">
        <pc:chgData name="George Pesta" userId="be97fcb1-06f2-44c2-904b-bf5534eef44c" providerId="ADAL" clId="{39BF6940-951E-4CE8-B15E-563D1F053848}" dt="2023-05-23T13:00:29.870" v="2265" actId="14100"/>
        <pc:sldMkLst>
          <pc:docMk/>
          <pc:sldMk cId="4131019050" sldId="260"/>
        </pc:sldMkLst>
        <pc:spChg chg="mod">
          <ac:chgData name="George Pesta" userId="be97fcb1-06f2-44c2-904b-bf5534eef44c" providerId="ADAL" clId="{39BF6940-951E-4CE8-B15E-563D1F053848}" dt="2023-05-23T13:00:21.528" v="2263" actId="14100"/>
          <ac:spMkLst>
            <pc:docMk/>
            <pc:sldMk cId="4131019050" sldId="260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6:56.114" v="18"/>
          <ac:spMkLst>
            <pc:docMk/>
            <pc:sldMk cId="4131019050" sldId="260"/>
            <ac:spMk id="4" creationId="{1DBA9DED-DB62-82FB-F4D0-6B62AB2D357D}"/>
          </ac:spMkLst>
        </pc:spChg>
        <pc:graphicFrameChg chg="del">
          <ac:chgData name="George Pesta" userId="be97fcb1-06f2-44c2-904b-bf5534eef44c" providerId="ADAL" clId="{39BF6940-951E-4CE8-B15E-563D1F053848}" dt="2023-05-22T20:06:45.832" v="16" actId="478"/>
          <ac:graphicFrameMkLst>
            <pc:docMk/>
            <pc:sldMk cId="4131019050" sldId="260"/>
            <ac:graphicFrameMk id="5" creationId="{3290F5F7-DBE1-17F3-9781-C914C066FCF7}"/>
          </ac:graphicFrameMkLst>
        </pc:graphicFrameChg>
        <pc:graphicFrameChg chg="add mod">
          <ac:chgData name="George Pesta" userId="be97fcb1-06f2-44c2-904b-bf5534eef44c" providerId="ADAL" clId="{39BF6940-951E-4CE8-B15E-563D1F053848}" dt="2023-05-23T13:00:29.870" v="2265" actId="14100"/>
          <ac:graphicFrameMkLst>
            <pc:docMk/>
            <pc:sldMk cId="4131019050" sldId="260"/>
            <ac:graphicFrameMk id="6" creationId="{3290F5F7-DBE1-17F3-9781-C914C066FCF7}"/>
          </ac:graphicFrameMkLst>
        </pc:graphicFrameChg>
      </pc:sldChg>
      <pc:sldChg chg="addSp delSp modSp mod ord">
        <pc:chgData name="George Pesta" userId="be97fcb1-06f2-44c2-904b-bf5534eef44c" providerId="ADAL" clId="{39BF6940-951E-4CE8-B15E-563D1F053848}" dt="2023-05-23T13:45:38.216" v="2442" actId="14100"/>
        <pc:sldMkLst>
          <pc:docMk/>
          <pc:sldMk cId="3213305630" sldId="261"/>
        </pc:sldMkLst>
        <pc:spChg chg="mod">
          <ac:chgData name="George Pesta" userId="be97fcb1-06f2-44c2-904b-bf5534eef44c" providerId="ADAL" clId="{39BF6940-951E-4CE8-B15E-563D1F053848}" dt="2023-05-23T13:45:38.216" v="2442" actId="14100"/>
          <ac:spMkLst>
            <pc:docMk/>
            <pc:sldMk cId="3213305630" sldId="261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35:12.133" v="1043" actId="478"/>
          <ac:spMkLst>
            <pc:docMk/>
            <pc:sldMk cId="3213305630" sldId="261"/>
            <ac:spMk id="4" creationId="{61970090-F1A6-493B-D78F-ABFC08CF38D0}"/>
          </ac:spMkLst>
        </pc:spChg>
        <pc:spChg chg="mod">
          <ac:chgData name="George Pesta" userId="be97fcb1-06f2-44c2-904b-bf5534eef44c" providerId="ADAL" clId="{39BF6940-951E-4CE8-B15E-563D1F053848}" dt="2023-05-23T13:45:28.354" v="2440" actId="948"/>
          <ac:spMkLst>
            <pc:docMk/>
            <pc:sldMk cId="3213305630" sldId="261"/>
            <ac:spMk id="13" creationId="{1FCD4D76-6DFE-529E-CD0B-4DE4E7466CF7}"/>
          </ac:spMkLst>
        </pc:spChg>
        <pc:graphicFrameChg chg="del mod modGraphic">
          <ac:chgData name="George Pesta" userId="be97fcb1-06f2-44c2-904b-bf5534eef44c" providerId="ADAL" clId="{39BF6940-951E-4CE8-B15E-563D1F053848}" dt="2023-05-22T20:35:03.166" v="1042" actId="478"/>
          <ac:graphicFrameMkLst>
            <pc:docMk/>
            <pc:sldMk cId="3213305630" sldId="261"/>
            <ac:graphicFrameMk id="9" creationId="{09D7ED44-AD9A-47BC-5AC2-7CEB9B9FF443}"/>
          </ac:graphicFrameMkLst>
        </pc:graphicFrameChg>
      </pc:sldChg>
      <pc:sldChg chg="addSp delSp modSp mod">
        <pc:chgData name="George Pesta" userId="be97fcb1-06f2-44c2-904b-bf5534eef44c" providerId="ADAL" clId="{39BF6940-951E-4CE8-B15E-563D1F053848}" dt="2023-05-23T13:01:31.236" v="2299" actId="20577"/>
        <pc:sldMkLst>
          <pc:docMk/>
          <pc:sldMk cId="1181176225" sldId="262"/>
        </pc:sldMkLst>
        <pc:spChg chg="mod">
          <ac:chgData name="George Pesta" userId="be97fcb1-06f2-44c2-904b-bf5534eef44c" providerId="ADAL" clId="{39BF6940-951E-4CE8-B15E-563D1F053848}" dt="2023-05-23T13:01:31.236" v="2299" actId="20577"/>
          <ac:spMkLst>
            <pc:docMk/>
            <pc:sldMk cId="1181176225" sldId="262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8:21.953" v="23"/>
          <ac:spMkLst>
            <pc:docMk/>
            <pc:sldMk cId="1181176225" sldId="262"/>
            <ac:spMk id="4" creationId="{8C6139CE-7297-1F9C-6011-7676386C8F62}"/>
          </ac:spMkLst>
        </pc:spChg>
        <pc:graphicFrameChg chg="add mod">
          <ac:chgData name="George Pesta" userId="be97fcb1-06f2-44c2-904b-bf5534eef44c" providerId="ADAL" clId="{39BF6940-951E-4CE8-B15E-563D1F053848}" dt="2023-05-22T20:20:59.747" v="740"/>
          <ac:graphicFrameMkLst>
            <pc:docMk/>
            <pc:sldMk cId="1181176225" sldId="262"/>
            <ac:graphicFrameMk id="6" creationId="{54CED1FC-DE92-FFFA-FC6A-4EA04C92F45B}"/>
          </ac:graphicFrameMkLst>
        </pc:graphicFrameChg>
        <pc:graphicFrameChg chg="del">
          <ac:chgData name="George Pesta" userId="be97fcb1-06f2-44c2-904b-bf5534eef44c" providerId="ADAL" clId="{39BF6940-951E-4CE8-B15E-563D1F053848}" dt="2023-05-22T20:08:11.135" v="21" actId="478"/>
          <ac:graphicFrameMkLst>
            <pc:docMk/>
            <pc:sldMk cId="1181176225" sldId="262"/>
            <ac:graphicFrameMk id="10" creationId="{54CED1FC-DE92-FFFA-FC6A-4EA04C92F45B}"/>
          </ac:graphicFrameMkLst>
        </pc:graphicFrameChg>
      </pc:sldChg>
      <pc:sldChg chg="addSp delSp modSp mod ord">
        <pc:chgData name="George Pesta" userId="be97fcb1-06f2-44c2-904b-bf5534eef44c" providerId="ADAL" clId="{39BF6940-951E-4CE8-B15E-563D1F053848}" dt="2023-05-22T20:15:48.873" v="470" actId="14100"/>
        <pc:sldMkLst>
          <pc:docMk/>
          <pc:sldMk cId="428217367" sldId="263"/>
        </pc:sldMkLst>
        <pc:spChg chg="mod">
          <ac:chgData name="George Pesta" userId="be97fcb1-06f2-44c2-904b-bf5534eef44c" providerId="ADAL" clId="{39BF6940-951E-4CE8-B15E-563D1F053848}" dt="2023-05-22T20:15:37.967" v="468" actId="948"/>
          <ac:spMkLst>
            <pc:docMk/>
            <pc:sldMk cId="428217367" sldId="263"/>
            <ac:spMk id="2" creationId="{30A632DB-2602-9A04-1BD8-5E8E1587F57E}"/>
          </ac:spMkLst>
        </pc:spChg>
        <pc:spChg chg="add del mod">
          <ac:chgData name="George Pesta" userId="be97fcb1-06f2-44c2-904b-bf5534eef44c" providerId="ADAL" clId="{39BF6940-951E-4CE8-B15E-563D1F053848}" dt="2023-05-22T20:09:07.027" v="29"/>
          <ac:spMkLst>
            <pc:docMk/>
            <pc:sldMk cId="428217367" sldId="263"/>
            <ac:spMk id="4" creationId="{F7F59DFE-1850-CF00-5D8E-5C1CB6D45687}"/>
          </ac:spMkLst>
        </pc:spChg>
        <pc:graphicFrameChg chg="del">
          <ac:chgData name="George Pesta" userId="be97fcb1-06f2-44c2-904b-bf5534eef44c" providerId="ADAL" clId="{39BF6940-951E-4CE8-B15E-563D1F053848}" dt="2023-05-22T20:08:56.080" v="27" actId="478"/>
          <ac:graphicFrameMkLst>
            <pc:docMk/>
            <pc:sldMk cId="428217367" sldId="263"/>
            <ac:graphicFrameMk id="5" creationId="{DD232B0D-6EA4-EEA2-849C-C88E06D4E642}"/>
          </ac:graphicFrameMkLst>
        </pc:graphicFrameChg>
        <pc:graphicFrameChg chg="add mod">
          <ac:chgData name="George Pesta" userId="be97fcb1-06f2-44c2-904b-bf5534eef44c" providerId="ADAL" clId="{39BF6940-951E-4CE8-B15E-563D1F053848}" dt="2023-05-22T20:15:48.873" v="470" actId="14100"/>
          <ac:graphicFrameMkLst>
            <pc:docMk/>
            <pc:sldMk cId="428217367" sldId="263"/>
            <ac:graphicFrameMk id="6" creationId="{DD232B0D-6EA4-EEA2-849C-C88E06D4E642}"/>
          </ac:graphicFrameMkLst>
        </pc:graphicFrameChg>
      </pc:sldChg>
      <pc:sldChg chg="modSp new mod">
        <pc:chgData name="George Pesta" userId="be97fcb1-06f2-44c2-904b-bf5534eef44c" providerId="ADAL" clId="{39BF6940-951E-4CE8-B15E-563D1F053848}" dt="2023-05-23T12:56:59.529" v="2058" actId="20577"/>
        <pc:sldMkLst>
          <pc:docMk/>
          <pc:sldMk cId="3563010301" sldId="264"/>
        </pc:sldMkLst>
        <pc:spChg chg="mod">
          <ac:chgData name="George Pesta" userId="be97fcb1-06f2-44c2-904b-bf5534eef44c" providerId="ADAL" clId="{39BF6940-951E-4CE8-B15E-563D1F053848}" dt="2023-05-23T12:23:41.791" v="2000" actId="14100"/>
          <ac:spMkLst>
            <pc:docMk/>
            <pc:sldMk cId="3563010301" sldId="264"/>
            <ac:spMk id="2" creationId="{3EBCD95F-D4AA-F9E5-CAFD-9BF0075B3F28}"/>
          </ac:spMkLst>
        </pc:spChg>
        <pc:spChg chg="mod">
          <ac:chgData name="George Pesta" userId="be97fcb1-06f2-44c2-904b-bf5534eef44c" providerId="ADAL" clId="{39BF6940-951E-4CE8-B15E-563D1F053848}" dt="2023-05-23T12:56:59.529" v="2058" actId="20577"/>
          <ac:spMkLst>
            <pc:docMk/>
            <pc:sldMk cId="3563010301" sldId="264"/>
            <ac:spMk id="3" creationId="{69B376FC-813A-D958-4572-E3111F9360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gpesta_fsu_edu/Documents/Desktop/2-Private%20Policing%20Paper/Roundtable%20Material/PPT%20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'Q1'!$A$2:$A$12</c:f>
              <c:strCache>
                <c:ptCount val="11"/>
                <c:pt idx="0">
                  <c:v>Armed Security</c:v>
                </c:pt>
                <c:pt idx="1">
                  <c:v>Special Event Security</c:v>
                </c:pt>
                <c:pt idx="2">
                  <c:v>School Security</c:v>
                </c:pt>
                <c:pt idx="3">
                  <c:v>Shopping Centers/Districts</c:v>
                </c:pt>
                <c:pt idx="4">
                  <c:v>Neighborhood/Community</c:v>
                </c:pt>
                <c:pt idx="5">
                  <c:v>Video Surveillance</c:v>
                </c:pt>
                <c:pt idx="6">
                  <c:v>Business Improvement District</c:v>
                </c:pt>
                <c:pt idx="7">
                  <c:v>Homeland Security</c:v>
                </c:pt>
                <c:pt idx="8">
                  <c:v>Fraud Investigations</c:v>
                </c:pt>
                <c:pt idx="9">
                  <c:v>Nightlife District Security</c:v>
                </c:pt>
                <c:pt idx="10">
                  <c:v>Criminal Activity Intel.</c:v>
                </c:pt>
              </c:strCache>
            </c:strRef>
          </c:cat>
          <c:val>
            <c:numRef>
              <c:f>'Q1'!$B$2:$B$12</c:f>
              <c:numCache>
                <c:formatCode>0.0</c:formatCode>
                <c:ptCount val="11"/>
                <c:pt idx="0">
                  <c:v>88.24</c:v>
                </c:pt>
                <c:pt idx="1">
                  <c:v>86.76</c:v>
                </c:pt>
                <c:pt idx="2">
                  <c:v>75</c:v>
                </c:pt>
                <c:pt idx="3">
                  <c:v>73.53</c:v>
                </c:pt>
                <c:pt idx="4">
                  <c:v>72.06</c:v>
                </c:pt>
                <c:pt idx="5">
                  <c:v>60.29</c:v>
                </c:pt>
                <c:pt idx="6">
                  <c:v>54.41</c:v>
                </c:pt>
                <c:pt idx="7">
                  <c:v>42.65</c:v>
                </c:pt>
                <c:pt idx="8">
                  <c:v>41.18</c:v>
                </c:pt>
                <c:pt idx="9">
                  <c:v>35.29</c:v>
                </c:pt>
                <c:pt idx="10">
                  <c:v>22.06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D-4904-877D-E36F986FD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329967"/>
        <c:axId val="356330447"/>
      </c:barChart>
      <c:catAx>
        <c:axId val="356329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Respondents = 68</a:t>
                </a:r>
              </a:p>
            </c:rich>
          </c:tx>
          <c:layout>
            <c:manualLayout>
              <c:xMode val="edge"/>
              <c:yMode val="edge"/>
              <c:x val="0.87933202099737529"/>
              <c:y val="3.82983077528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30447"/>
        <c:crosses val="autoZero"/>
        <c:auto val="1"/>
        <c:lblAlgn val="ctr"/>
        <c:lblOffset val="100"/>
        <c:noMultiLvlLbl val="0"/>
      </c:catAx>
      <c:valAx>
        <c:axId val="35633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2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'Q5'!$A$2:$A$12</c:f>
              <c:strCache>
                <c:ptCount val="11"/>
                <c:pt idx="0">
                  <c:v>Neighborhood/Community</c:v>
                </c:pt>
                <c:pt idx="1">
                  <c:v>Shopping Centers/Districts</c:v>
                </c:pt>
                <c:pt idx="2">
                  <c:v>Special Event Security</c:v>
                </c:pt>
                <c:pt idx="3">
                  <c:v>School Security</c:v>
                </c:pt>
                <c:pt idx="4">
                  <c:v>Nightlife District Security</c:v>
                </c:pt>
                <c:pt idx="5">
                  <c:v>Video Surveillance</c:v>
                </c:pt>
                <c:pt idx="6">
                  <c:v>Armed Security</c:v>
                </c:pt>
                <c:pt idx="7">
                  <c:v>Fraud Investigations</c:v>
                </c:pt>
                <c:pt idx="8">
                  <c:v>Homeland Security</c:v>
                </c:pt>
                <c:pt idx="9">
                  <c:v>Business Improvement District</c:v>
                </c:pt>
                <c:pt idx="10">
                  <c:v>Criminal Activity Intel.</c:v>
                </c:pt>
              </c:strCache>
            </c:strRef>
          </c:cat>
          <c:val>
            <c:numRef>
              <c:f>'Q5'!$B$2:$B$12</c:f>
              <c:numCache>
                <c:formatCode>0.0</c:formatCode>
                <c:ptCount val="11"/>
                <c:pt idx="0">
                  <c:v>83.67</c:v>
                </c:pt>
                <c:pt idx="1">
                  <c:v>82.61</c:v>
                </c:pt>
                <c:pt idx="2">
                  <c:v>82</c:v>
                </c:pt>
                <c:pt idx="3">
                  <c:v>80.849999999999994</c:v>
                </c:pt>
                <c:pt idx="4">
                  <c:v>79.489999999999995</c:v>
                </c:pt>
                <c:pt idx="5">
                  <c:v>79.069999999999993</c:v>
                </c:pt>
                <c:pt idx="6">
                  <c:v>78.569999999999993</c:v>
                </c:pt>
                <c:pt idx="7">
                  <c:v>70</c:v>
                </c:pt>
                <c:pt idx="8">
                  <c:v>68.75</c:v>
                </c:pt>
                <c:pt idx="9">
                  <c:v>65.91</c:v>
                </c:pt>
                <c:pt idx="10">
                  <c:v>53.85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E-4B44-8A99-5CDA1CE47EE3}"/>
            </c:ext>
          </c:extLst>
        </c:ser>
        <c:ser>
          <c:idx val="1"/>
          <c:order val="1"/>
          <c:spPr>
            <a:solidFill>
              <a:srgbClr val="000000">
                <a:alpha val="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'Q5'!$A$2:$A$12</c:f>
              <c:strCache>
                <c:ptCount val="11"/>
                <c:pt idx="0">
                  <c:v>Neighborhood/Community</c:v>
                </c:pt>
                <c:pt idx="1">
                  <c:v>Shopping Centers/Districts</c:v>
                </c:pt>
                <c:pt idx="2">
                  <c:v>Special Event Security</c:v>
                </c:pt>
                <c:pt idx="3">
                  <c:v>School Security</c:v>
                </c:pt>
                <c:pt idx="4">
                  <c:v>Nightlife District Security</c:v>
                </c:pt>
                <c:pt idx="5">
                  <c:v>Video Surveillance</c:v>
                </c:pt>
                <c:pt idx="6">
                  <c:v>Armed Security</c:v>
                </c:pt>
                <c:pt idx="7">
                  <c:v>Fraud Investigations</c:v>
                </c:pt>
                <c:pt idx="8">
                  <c:v>Homeland Security</c:v>
                </c:pt>
                <c:pt idx="9">
                  <c:v>Business Improvement District</c:v>
                </c:pt>
                <c:pt idx="10">
                  <c:v>Criminal Activity Intel.</c:v>
                </c:pt>
              </c:strCache>
            </c:strRef>
          </c:cat>
          <c:val>
            <c:numRef>
              <c:f>'Q5'!$C$2:$C$12</c:f>
              <c:numCache>
                <c:formatCode>General</c:formatCode>
                <c:ptCount val="11"/>
                <c:pt idx="0">
                  <c:v>49</c:v>
                </c:pt>
                <c:pt idx="1">
                  <c:v>46</c:v>
                </c:pt>
                <c:pt idx="2">
                  <c:v>50</c:v>
                </c:pt>
                <c:pt idx="3">
                  <c:v>47</c:v>
                </c:pt>
                <c:pt idx="4">
                  <c:v>39</c:v>
                </c:pt>
                <c:pt idx="5">
                  <c:v>43</c:v>
                </c:pt>
                <c:pt idx="6">
                  <c:v>56</c:v>
                </c:pt>
                <c:pt idx="7">
                  <c:v>30</c:v>
                </c:pt>
                <c:pt idx="8">
                  <c:v>32</c:v>
                </c:pt>
                <c:pt idx="9">
                  <c:v>44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E-4B44-8A99-5CDA1CE47E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71846272"/>
        <c:axId val="1671820832"/>
      </c:barChart>
      <c:catAx>
        <c:axId val="16718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20832"/>
        <c:crosses val="autoZero"/>
        <c:auto val="1"/>
        <c:lblAlgn val="ctr"/>
        <c:lblOffset val="100"/>
        <c:noMultiLvlLbl val="0"/>
      </c:catAx>
      <c:valAx>
        <c:axId val="1671820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 Expanded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4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'Q8'!$A$2:$A$12</c:f>
              <c:strCache>
                <c:ptCount val="11"/>
                <c:pt idx="0">
                  <c:v>Video Surveillance</c:v>
                </c:pt>
                <c:pt idx="1">
                  <c:v>Business Improvement District</c:v>
                </c:pt>
                <c:pt idx="2">
                  <c:v>Nightlife District Security</c:v>
                </c:pt>
                <c:pt idx="3">
                  <c:v>Special Event Security</c:v>
                </c:pt>
                <c:pt idx="4">
                  <c:v>School Security</c:v>
                </c:pt>
                <c:pt idx="5">
                  <c:v>Criminal Activity Intel.</c:v>
                </c:pt>
                <c:pt idx="6">
                  <c:v>Armed Security</c:v>
                </c:pt>
                <c:pt idx="7">
                  <c:v>Neighborhood/Community</c:v>
                </c:pt>
                <c:pt idx="8">
                  <c:v>Shopping Centers/Districts</c:v>
                </c:pt>
                <c:pt idx="9">
                  <c:v>Fraud Investigations</c:v>
                </c:pt>
                <c:pt idx="10">
                  <c:v>Homeland Security</c:v>
                </c:pt>
              </c:strCache>
            </c:strRef>
          </c:cat>
          <c:val>
            <c:numRef>
              <c:f>'Q8'!$B$2:$B$12</c:f>
              <c:numCache>
                <c:formatCode>0.0</c:formatCode>
                <c:ptCount val="11"/>
                <c:pt idx="0">
                  <c:v>86.44</c:v>
                </c:pt>
                <c:pt idx="1">
                  <c:v>77.78</c:v>
                </c:pt>
                <c:pt idx="2">
                  <c:v>70</c:v>
                </c:pt>
                <c:pt idx="3">
                  <c:v>68.75</c:v>
                </c:pt>
                <c:pt idx="4">
                  <c:v>67.19</c:v>
                </c:pt>
                <c:pt idx="5">
                  <c:v>66.03</c:v>
                </c:pt>
                <c:pt idx="6">
                  <c:v>64.61</c:v>
                </c:pt>
                <c:pt idx="7">
                  <c:v>63.080000000000005</c:v>
                </c:pt>
                <c:pt idx="8">
                  <c:v>53.97</c:v>
                </c:pt>
                <c:pt idx="9">
                  <c:v>45.45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D-40A8-8A44-AFD3FEAB8CEF}"/>
            </c:ext>
          </c:extLst>
        </c:ser>
        <c:ser>
          <c:idx val="1"/>
          <c:order val="1"/>
          <c:spPr>
            <a:solidFill>
              <a:srgbClr val="ED7D31">
                <a:alpha val="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'Q8'!$A$2:$A$12</c:f>
              <c:strCache>
                <c:ptCount val="11"/>
                <c:pt idx="0">
                  <c:v>Video Surveillance</c:v>
                </c:pt>
                <c:pt idx="1">
                  <c:v>Business Improvement District</c:v>
                </c:pt>
                <c:pt idx="2">
                  <c:v>Nightlife District Security</c:v>
                </c:pt>
                <c:pt idx="3">
                  <c:v>Special Event Security</c:v>
                </c:pt>
                <c:pt idx="4">
                  <c:v>School Security</c:v>
                </c:pt>
                <c:pt idx="5">
                  <c:v>Criminal Activity Intel.</c:v>
                </c:pt>
                <c:pt idx="6">
                  <c:v>Armed Security</c:v>
                </c:pt>
                <c:pt idx="7">
                  <c:v>Neighborhood/Community</c:v>
                </c:pt>
                <c:pt idx="8">
                  <c:v>Shopping Centers/Districts</c:v>
                </c:pt>
                <c:pt idx="9">
                  <c:v>Fraud Investigations</c:v>
                </c:pt>
                <c:pt idx="10">
                  <c:v>Homeland Security</c:v>
                </c:pt>
              </c:strCache>
            </c:strRef>
          </c:cat>
          <c:val>
            <c:numRef>
              <c:f>'Q8'!$C$2:$C$12</c:f>
              <c:numCache>
                <c:formatCode>General</c:formatCode>
                <c:ptCount val="11"/>
                <c:pt idx="0">
                  <c:v>59</c:v>
                </c:pt>
                <c:pt idx="1">
                  <c:v>63</c:v>
                </c:pt>
                <c:pt idx="2">
                  <c:v>60</c:v>
                </c:pt>
                <c:pt idx="3">
                  <c:v>64</c:v>
                </c:pt>
                <c:pt idx="4">
                  <c:v>64</c:v>
                </c:pt>
                <c:pt idx="5">
                  <c:v>53</c:v>
                </c:pt>
                <c:pt idx="6">
                  <c:v>65</c:v>
                </c:pt>
                <c:pt idx="7">
                  <c:v>65</c:v>
                </c:pt>
                <c:pt idx="8">
                  <c:v>63</c:v>
                </c:pt>
                <c:pt idx="9">
                  <c:v>55</c:v>
                </c:pt>
                <c:pt idx="1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D-40A8-8A44-AFD3FEAB8C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66211536"/>
        <c:axId val="1566208656"/>
      </c:barChart>
      <c:catAx>
        <c:axId val="156621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208656"/>
        <c:crosses val="autoZero"/>
        <c:auto val="1"/>
        <c:lblAlgn val="ctr"/>
        <c:lblOffset val="100"/>
        <c:noMultiLvlLbl val="0"/>
      </c:catAx>
      <c:valAx>
        <c:axId val="156620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 Expand/Expand A</a:t>
                </a:r>
                <a:r>
                  <a:rPr lang="en-US" altLang="zh-CN" baseline="0"/>
                  <a:t> Lot</a:t>
                </a:r>
                <a:endParaRPr lang="en-US" alt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21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'Q7'!$A$2:$A$9</c:f>
              <c:strCache>
                <c:ptCount val="8"/>
                <c:pt idx="0">
                  <c:v>Fear of Crime</c:v>
                </c:pt>
                <c:pt idx="1">
                  <c:v>Business &amp; Industry Demand</c:v>
                </c:pt>
                <c:pt idx="2">
                  <c:v>Rising Crime Rates</c:v>
                </c:pt>
                <c:pt idx="3">
                  <c:v>Shrinking Public Police Force</c:v>
                </c:pt>
                <c:pt idx="4">
                  <c:v>Lack of Resources for Public Police</c:v>
                </c:pt>
                <c:pt idx="5">
                  <c:v>Public Demand for Services</c:v>
                </c:pt>
                <c:pt idx="6">
                  <c:v>Private Security Innovative Resources &amp; Technology</c:v>
                </c:pt>
                <c:pt idx="7">
                  <c:v>Poor Community Relations</c:v>
                </c:pt>
              </c:strCache>
            </c:strRef>
          </c:cat>
          <c:val>
            <c:numRef>
              <c:f>'Q7'!$B$2:$B$9</c:f>
              <c:numCache>
                <c:formatCode>0.0</c:formatCode>
                <c:ptCount val="8"/>
                <c:pt idx="0">
                  <c:v>63.64</c:v>
                </c:pt>
                <c:pt idx="1">
                  <c:v>59.7</c:v>
                </c:pt>
                <c:pt idx="2">
                  <c:v>58.46</c:v>
                </c:pt>
                <c:pt idx="3">
                  <c:v>46.15</c:v>
                </c:pt>
                <c:pt idx="4">
                  <c:v>42.42</c:v>
                </c:pt>
                <c:pt idx="5">
                  <c:v>35.380000000000003</c:v>
                </c:pt>
                <c:pt idx="6">
                  <c:v>17.739999999999998</c:v>
                </c:pt>
                <c:pt idx="7">
                  <c:v>13.85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0-468B-8D5C-6171ECBADBAD}"/>
            </c:ext>
          </c:extLst>
        </c:ser>
        <c:ser>
          <c:idx val="1"/>
          <c:order val="1"/>
          <c:spPr>
            <a:solidFill>
              <a:srgbClr val="ED7D31">
                <a:alpha val="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'Q7'!$A$2:$A$9</c:f>
              <c:strCache>
                <c:ptCount val="8"/>
                <c:pt idx="0">
                  <c:v>Fear of Crime</c:v>
                </c:pt>
                <c:pt idx="1">
                  <c:v>Business &amp; Industry Demand</c:v>
                </c:pt>
                <c:pt idx="2">
                  <c:v>Rising Crime Rates</c:v>
                </c:pt>
                <c:pt idx="3">
                  <c:v>Shrinking Public Police Force</c:v>
                </c:pt>
                <c:pt idx="4">
                  <c:v>Lack of Resources for Public Police</c:v>
                </c:pt>
                <c:pt idx="5">
                  <c:v>Public Demand for Services</c:v>
                </c:pt>
                <c:pt idx="6">
                  <c:v>Private Security Innovative Resources &amp; Technology</c:v>
                </c:pt>
                <c:pt idx="7">
                  <c:v>Poor Community Relations</c:v>
                </c:pt>
              </c:strCache>
            </c:strRef>
          </c:cat>
          <c:val>
            <c:numRef>
              <c:f>'Q7'!$C$2:$C$9</c:f>
              <c:numCache>
                <c:formatCode>General</c:formatCode>
                <c:ptCount val="8"/>
                <c:pt idx="0">
                  <c:v>66</c:v>
                </c:pt>
                <c:pt idx="1">
                  <c:v>67</c:v>
                </c:pt>
                <c:pt idx="2">
                  <c:v>65</c:v>
                </c:pt>
                <c:pt idx="3">
                  <c:v>65</c:v>
                </c:pt>
                <c:pt idx="4">
                  <c:v>66</c:v>
                </c:pt>
                <c:pt idx="5">
                  <c:v>65</c:v>
                </c:pt>
                <c:pt idx="6">
                  <c:v>62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0-468B-8D5C-6171ECBADB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72289696"/>
        <c:axId val="1672268576"/>
      </c:barChart>
      <c:catAx>
        <c:axId val="16722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68576"/>
        <c:crosses val="autoZero"/>
        <c:auto val="1"/>
        <c:lblAlgn val="ctr"/>
        <c:lblOffset val="100"/>
        <c:noMultiLvlLbl val="0"/>
      </c:catAx>
      <c:valAx>
        <c:axId val="1672268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 Significant</a:t>
                </a:r>
                <a:r>
                  <a:rPr lang="en-US" altLang="zh-CN" baseline="0"/>
                  <a:t> Demand</a:t>
                </a:r>
                <a:endParaRPr lang="en-US" alt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8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'Q31'!$A$2:$A$12</c:f>
              <c:strCache>
                <c:ptCount val="11"/>
                <c:pt idx="0">
                  <c:v>Video Surveillance</c:v>
                </c:pt>
                <c:pt idx="1">
                  <c:v>Special Event Security</c:v>
                </c:pt>
                <c:pt idx="2">
                  <c:v>School Security</c:v>
                </c:pt>
                <c:pt idx="3">
                  <c:v>Criminal Activity Intel.</c:v>
                </c:pt>
                <c:pt idx="4">
                  <c:v>Business Improvement District </c:v>
                </c:pt>
                <c:pt idx="5">
                  <c:v>Neighborhood/Community</c:v>
                </c:pt>
                <c:pt idx="6">
                  <c:v>Shopping Centers/Districts</c:v>
                </c:pt>
                <c:pt idx="7">
                  <c:v>Homeland Security</c:v>
                </c:pt>
                <c:pt idx="8">
                  <c:v>Nightlife District Security</c:v>
                </c:pt>
                <c:pt idx="9">
                  <c:v>Fraud Investigations</c:v>
                </c:pt>
                <c:pt idx="10">
                  <c:v>Armed Security</c:v>
                </c:pt>
              </c:strCache>
            </c:strRef>
          </c:cat>
          <c:val>
            <c:numRef>
              <c:f>'Q31'!$B$2:$B$12</c:f>
              <c:numCache>
                <c:formatCode>0.0</c:formatCode>
                <c:ptCount val="11"/>
                <c:pt idx="0">
                  <c:v>72.22</c:v>
                </c:pt>
                <c:pt idx="1">
                  <c:v>66.099999999999994</c:v>
                </c:pt>
                <c:pt idx="2">
                  <c:v>64.91</c:v>
                </c:pt>
                <c:pt idx="3">
                  <c:v>48.84</c:v>
                </c:pt>
                <c:pt idx="4">
                  <c:v>45.45</c:v>
                </c:pt>
                <c:pt idx="5">
                  <c:v>45</c:v>
                </c:pt>
                <c:pt idx="6">
                  <c:v>43.86</c:v>
                </c:pt>
                <c:pt idx="7">
                  <c:v>42.22</c:v>
                </c:pt>
                <c:pt idx="8">
                  <c:v>36</c:v>
                </c:pt>
                <c:pt idx="9">
                  <c:v>25.58</c:v>
                </c:pt>
                <c:pt idx="10">
                  <c:v>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E-46E4-8819-9E4CDB9103D2}"/>
            </c:ext>
          </c:extLst>
        </c:ser>
        <c:ser>
          <c:idx val="1"/>
          <c:order val="1"/>
          <c:spPr>
            <a:solidFill>
              <a:srgbClr val="ED7D31">
                <a:alpha val="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'Q31'!$A$2:$A$12</c:f>
              <c:strCache>
                <c:ptCount val="11"/>
                <c:pt idx="0">
                  <c:v>Video Surveillance</c:v>
                </c:pt>
                <c:pt idx="1">
                  <c:v>Special Event Security</c:v>
                </c:pt>
                <c:pt idx="2">
                  <c:v>School Security</c:v>
                </c:pt>
                <c:pt idx="3">
                  <c:v>Criminal Activity Intel.</c:v>
                </c:pt>
                <c:pt idx="4">
                  <c:v>Business Improvement District </c:v>
                </c:pt>
                <c:pt idx="5">
                  <c:v>Neighborhood/Community</c:v>
                </c:pt>
                <c:pt idx="6">
                  <c:v>Shopping Centers/Districts</c:v>
                </c:pt>
                <c:pt idx="7">
                  <c:v>Homeland Security</c:v>
                </c:pt>
                <c:pt idx="8">
                  <c:v>Nightlife District Security</c:v>
                </c:pt>
                <c:pt idx="9">
                  <c:v>Fraud Investigations</c:v>
                </c:pt>
                <c:pt idx="10">
                  <c:v>Armed Security</c:v>
                </c:pt>
              </c:strCache>
            </c:strRef>
          </c:cat>
          <c:val>
            <c:numRef>
              <c:f>'Q31'!$C$2:$C$12</c:f>
              <c:numCache>
                <c:formatCode>General</c:formatCode>
                <c:ptCount val="11"/>
                <c:pt idx="0">
                  <c:v>54</c:v>
                </c:pt>
                <c:pt idx="1">
                  <c:v>59</c:v>
                </c:pt>
                <c:pt idx="2">
                  <c:v>57</c:v>
                </c:pt>
                <c:pt idx="3">
                  <c:v>43</c:v>
                </c:pt>
                <c:pt idx="4">
                  <c:v>55</c:v>
                </c:pt>
                <c:pt idx="5">
                  <c:v>32</c:v>
                </c:pt>
                <c:pt idx="6">
                  <c:v>57</c:v>
                </c:pt>
                <c:pt idx="7">
                  <c:v>45</c:v>
                </c:pt>
                <c:pt idx="8">
                  <c:v>50</c:v>
                </c:pt>
                <c:pt idx="9">
                  <c:v>43</c:v>
                </c:pt>
                <c:pt idx="1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E-46E4-8819-9E4CDB9103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66178896"/>
        <c:axId val="1566206736"/>
      </c:barChart>
      <c:catAx>
        <c:axId val="156617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206736"/>
        <c:crosses val="autoZero"/>
        <c:auto val="1"/>
        <c:lblAlgn val="ctr"/>
        <c:lblOffset val="100"/>
        <c:noMultiLvlLbl val="0"/>
      </c:catAx>
      <c:valAx>
        <c:axId val="1566206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 Effective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17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'Q16'!$A$2:$A$12</c:f>
              <c:strCache>
                <c:ptCount val="11"/>
                <c:pt idx="0">
                  <c:v>School Security</c:v>
                </c:pt>
                <c:pt idx="1">
                  <c:v>Special Event Security</c:v>
                </c:pt>
                <c:pt idx="2">
                  <c:v>Homeland Security</c:v>
                </c:pt>
                <c:pt idx="3">
                  <c:v>Video Surveillance</c:v>
                </c:pt>
                <c:pt idx="4">
                  <c:v>Business Improvement District</c:v>
                </c:pt>
                <c:pt idx="5">
                  <c:v>Criminal Activity Intel.</c:v>
                </c:pt>
                <c:pt idx="6">
                  <c:v>Neighborhood/Community</c:v>
                </c:pt>
                <c:pt idx="7">
                  <c:v>Armed Security</c:v>
                </c:pt>
                <c:pt idx="8">
                  <c:v>Fraud Investigations</c:v>
                </c:pt>
                <c:pt idx="9">
                  <c:v>Nightlife District Security</c:v>
                </c:pt>
                <c:pt idx="10">
                  <c:v>Shopping Centers/Districts</c:v>
                </c:pt>
              </c:strCache>
            </c:strRef>
          </c:cat>
          <c:val>
            <c:numRef>
              <c:f>'Q16'!$B$2:$B$12</c:f>
              <c:numCache>
                <c:formatCode>0.0</c:formatCode>
                <c:ptCount val="11"/>
                <c:pt idx="0">
                  <c:v>62.5</c:v>
                </c:pt>
                <c:pt idx="1">
                  <c:v>36.36</c:v>
                </c:pt>
                <c:pt idx="2">
                  <c:v>33.93</c:v>
                </c:pt>
                <c:pt idx="3">
                  <c:v>31.67</c:v>
                </c:pt>
                <c:pt idx="4">
                  <c:v>25.81</c:v>
                </c:pt>
                <c:pt idx="5">
                  <c:v>23.64</c:v>
                </c:pt>
                <c:pt idx="6">
                  <c:v>16.420000000000002</c:v>
                </c:pt>
                <c:pt idx="7">
                  <c:v>13.43</c:v>
                </c:pt>
                <c:pt idx="8">
                  <c:v>9.09</c:v>
                </c:pt>
                <c:pt idx="9">
                  <c:v>6.78</c:v>
                </c:pt>
                <c:pt idx="10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2-400C-B172-C7AC775E400B}"/>
            </c:ext>
          </c:extLst>
        </c:ser>
        <c:ser>
          <c:idx val="1"/>
          <c:order val="1"/>
          <c:spPr>
            <a:solidFill>
              <a:srgbClr val="ED7D31">
                <a:alpha val="0"/>
              </a:srgb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1.0185067526415994E-16"/>
                  <c:y val="0.382137230637217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2-400C-B172-C7AC775E400B}"/>
                </c:ext>
              </c:extLst>
            </c:dLbl>
            <c:dLbl>
              <c:idx val="10"/>
              <c:layout>
                <c:manualLayout>
                  <c:x val="0"/>
                  <c:y val="0.416664700440732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2-400C-B172-C7AC775E4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'Q16'!$A$2:$A$12</c:f>
              <c:strCache>
                <c:ptCount val="11"/>
                <c:pt idx="0">
                  <c:v>School Security</c:v>
                </c:pt>
                <c:pt idx="1">
                  <c:v>Special Event Security</c:v>
                </c:pt>
                <c:pt idx="2">
                  <c:v>Homeland Security</c:v>
                </c:pt>
                <c:pt idx="3">
                  <c:v>Video Surveillance</c:v>
                </c:pt>
                <c:pt idx="4">
                  <c:v>Business Improvement District</c:v>
                </c:pt>
                <c:pt idx="5">
                  <c:v>Criminal Activity Intel.</c:v>
                </c:pt>
                <c:pt idx="6">
                  <c:v>Neighborhood/Community</c:v>
                </c:pt>
                <c:pt idx="7">
                  <c:v>Armed Security</c:v>
                </c:pt>
                <c:pt idx="8">
                  <c:v>Fraud Investigations</c:v>
                </c:pt>
                <c:pt idx="9">
                  <c:v>Nightlife District Security</c:v>
                </c:pt>
                <c:pt idx="10">
                  <c:v>Shopping Centers/Districts</c:v>
                </c:pt>
              </c:strCache>
            </c:strRef>
          </c:cat>
          <c:val>
            <c:numRef>
              <c:f>'Q16'!$C$2:$C$12</c:f>
              <c:numCache>
                <c:formatCode>General</c:formatCode>
                <c:ptCount val="11"/>
                <c:pt idx="0">
                  <c:v>64</c:v>
                </c:pt>
                <c:pt idx="1">
                  <c:v>66</c:v>
                </c:pt>
                <c:pt idx="2">
                  <c:v>56</c:v>
                </c:pt>
                <c:pt idx="3">
                  <c:v>60</c:v>
                </c:pt>
                <c:pt idx="4">
                  <c:v>62</c:v>
                </c:pt>
                <c:pt idx="5">
                  <c:v>55</c:v>
                </c:pt>
                <c:pt idx="6">
                  <c:v>67</c:v>
                </c:pt>
                <c:pt idx="7">
                  <c:v>67</c:v>
                </c:pt>
                <c:pt idx="8">
                  <c:v>55</c:v>
                </c:pt>
                <c:pt idx="9">
                  <c:v>59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2-400C-B172-C7AC775E4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66156816"/>
        <c:axId val="1566168816"/>
      </c:barChart>
      <c:catAx>
        <c:axId val="156615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168816"/>
        <c:crosses val="autoZero"/>
        <c:auto val="1"/>
        <c:lblAlgn val="ctr"/>
        <c:lblOffset val="100"/>
        <c:noMultiLvlLbl val="0"/>
      </c:catAx>
      <c:valAx>
        <c:axId val="1566168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Percent Formal Collaboration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15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E3D3-A640-49E2-A069-8551A054990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5FF2-FA73-4151-B532-19CC60B0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B5FF2-FA73-4151-B532-19CC60B05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00" y="1046559"/>
            <a:ext cx="7358400" cy="1314450"/>
          </a:xfrm>
        </p:spPr>
        <p:txBody>
          <a:bodyPr>
            <a:normAutofit/>
          </a:bodyPr>
          <a:lstStyle/>
          <a:p>
            <a:r>
              <a:rPr lang="en-US" sz="3200" dirty="0"/>
              <a:t>Public Police Executive Survey on Private Security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June 7, 2023</a:t>
            </a:r>
            <a:br>
              <a:rPr lang="en-US" sz="3200" dirty="0"/>
            </a:br>
            <a:r>
              <a:rPr lang="en-US" sz="3200" dirty="0"/>
              <a:t>Washington,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D95F-D4AA-F9E5-CAFD-9BF0075B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672"/>
            <a:ext cx="8229600" cy="580728"/>
          </a:xfrm>
        </p:spPr>
        <p:txBody>
          <a:bodyPr>
            <a:normAutofit/>
          </a:bodyPr>
          <a:lstStyle/>
          <a:p>
            <a:r>
              <a:rPr lang="en-US" sz="3200" b="1" dirty="0"/>
              <a:t>Survey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76FC-813A-D958-4572-E3111F93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0" y="1360800"/>
            <a:ext cx="8481600" cy="36143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August 2022, the FSU Policing, Security Technology and Private Security Research &amp; Policy Institute conducted a survey of public police executives regarding their opinions, experiences, and relationships with private security organizations.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survey was shared with the Major Cities Chiefs Association membership and thirty smaller police agencies.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Sixty-eight executives from fifty-nine agencies responded.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Respondents were located throughout the country.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respondents were from large and medium size cities/urban areas.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85% of respondents had more than 20 years of experience in law enforcement.</a:t>
            </a:r>
          </a:p>
          <a:p>
            <a:endParaRPr lang="en-US" sz="1800" kern="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kern="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kern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1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600"/>
            <a:ext cx="8229600" cy="6457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Which type of private security services operate within your jurisdiction?</a:t>
            </a:r>
            <a:endParaRPr lang="zh-CN" altLang="en-US" sz="2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52F46D-A331-973F-241A-0679A8978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95541"/>
              </p:ext>
            </p:extLst>
          </p:nvPr>
        </p:nvGraphicFramePr>
        <p:xfrm>
          <a:off x="0" y="1332000"/>
          <a:ext cx="9144000" cy="38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1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575187"/>
            <a:ext cx="8251723" cy="64155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DengXian" panose="02010600030101010101" pitchFamily="2" charset="-122"/>
              </a:rPr>
              <a:t>Over the past 5 years, which private security services expanded?</a:t>
            </a:r>
            <a:endParaRPr lang="zh-CN" altLang="zh-CN" sz="2000" b="1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A8AD7D-FE3F-84C6-727B-C90847D8D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295904"/>
              </p:ext>
            </p:extLst>
          </p:nvPr>
        </p:nvGraphicFramePr>
        <p:xfrm>
          <a:off x="0" y="1408471"/>
          <a:ext cx="9144000" cy="373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82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6" y="771532"/>
            <a:ext cx="8826910" cy="70220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kern="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hich of the following private security services do you anticipate will expand within your jurisdiction over the next 5 years?</a:t>
            </a:r>
            <a:endParaRPr lang="zh-CN" altLang="zh-CN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232B0D-6EA4-EEA2-849C-C88E06D4E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24325"/>
              </p:ext>
            </p:extLst>
          </p:nvPr>
        </p:nvGraphicFramePr>
        <p:xfrm>
          <a:off x="0" y="1533832"/>
          <a:ext cx="9144000" cy="360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1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771532"/>
            <a:ext cx="8930148" cy="70220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factors impact the growth and/or change you see in private security services?</a:t>
            </a:r>
            <a:endParaRPr lang="zh-CN" altLang="en-US" sz="2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1EEC23-5BE1-E8C8-00F0-E277E460C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895564"/>
              </p:ext>
            </p:extLst>
          </p:nvPr>
        </p:nvGraphicFramePr>
        <p:xfrm>
          <a:off x="0" y="1614948"/>
          <a:ext cx="9144000" cy="352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69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00" y="797957"/>
            <a:ext cx="8712000" cy="627643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Based on your experience, which private security services are effective at increasing </a:t>
            </a:r>
            <a:r>
              <a:rPr lang="en-US" altLang="zh-CN" sz="2000" b="1" kern="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000" b="1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ublic safety?</a:t>
            </a:r>
            <a:endParaRPr lang="zh-CN" altLang="zh-CN" sz="2000" b="1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90F5F7-DBE1-17F3-9781-C914C066F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197830"/>
              </p:ext>
            </p:extLst>
          </p:nvPr>
        </p:nvGraphicFramePr>
        <p:xfrm>
          <a:off x="0" y="1526400"/>
          <a:ext cx="9144000" cy="361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01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754025"/>
            <a:ext cx="8885903" cy="70220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kern="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oes your law enforcement agency formally collaborate with private security for the following services?</a:t>
            </a:r>
            <a:endParaRPr lang="zh-CN" altLang="zh-CN" sz="2000" b="1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CED1FC-DE92-FFFA-FC6A-4EA04C92F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711935"/>
              </p:ext>
            </p:extLst>
          </p:nvPr>
        </p:nvGraphicFramePr>
        <p:xfrm>
          <a:off x="0" y="1456233"/>
          <a:ext cx="9144000" cy="368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17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32DB-2602-9A04-1BD8-5E8E158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721246"/>
            <a:ext cx="8668800" cy="70220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kern="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ave any private security/private police services in your jurisdiction resulted in challenges or negative outcomes?</a:t>
            </a:r>
            <a:endParaRPr lang="zh-CN" altLang="zh-CN" sz="2000" b="1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D4D76-6DFE-529E-CD0B-4DE4E7466CF7}"/>
              </a:ext>
            </a:extLst>
          </p:cNvPr>
          <p:cNvSpPr txBox="1"/>
          <p:nvPr/>
        </p:nvSpPr>
        <p:spPr>
          <a:xfrm>
            <a:off x="51619" y="1478761"/>
            <a:ext cx="90923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6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1600" kern="0" dirty="0">
                <a:ea typeface="DengXian" panose="02010600030101010101" pitchFamily="2" charset="-122"/>
                <a:cs typeface="Times New Roman" panose="02020603050405020304" pitchFamily="18" charset="0"/>
              </a:rPr>
              <a:t>4% responded NO and 46% responded YES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6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Top issues included lack of training, use of force and shootings, lack of coordination/communication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private security agencies are not trained well.</a:t>
            </a:r>
            <a:endParaRPr lang="zh-CN" altLang="zh-CN" sz="1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Creates communication and coordination challenges with law enforcement operations</a:t>
            </a:r>
            <a:endParaRPr lang="zh-CN" altLang="zh-CN" sz="1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Lack of knowledge </a:t>
            </a:r>
            <a:r>
              <a:rPr lang="en-US" altLang="zh-CN" sz="1400" kern="0" dirty="0">
                <a:ea typeface="DengXian" panose="02010600030101010101" pitchFamily="2" charset="-122"/>
                <a:cs typeface="Times New Roman" panose="02020603050405020304" pitchFamily="18" charset="0"/>
              </a:rPr>
              <a:t>regarding</a:t>
            </a: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statutes and 4th amendment</a:t>
            </a:r>
            <a:endParaRPr lang="zh-CN" altLang="zh-CN" sz="1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security company had uniforms very similar to the police ones and they were mistaken for police.</a:t>
            </a:r>
            <a:endParaRPr lang="zh-CN" altLang="zh-CN" sz="1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We had a recent incident in which a security guard unholstered a firearm at a shopping center during a verbal dispute because he stated he felt threatened.  The incident gained much attention on social media and prompted a police response.  There was confusion about the guard's role and why he was able to legally carry a weapon.  There was also quite a bit of public criticism of how the guard handled the situation.</a:t>
            </a:r>
            <a:endParaRPr lang="zh-CN" altLang="zh-CN" sz="1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05630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</Template>
  <TotalTime>407</TotalTime>
  <Words>396</Words>
  <Application>Microsoft Office PowerPoint</Application>
  <PresentationFormat>On-screen Show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DengXian</vt:lpstr>
      <vt:lpstr>Arial</vt:lpstr>
      <vt:lpstr>Calibri</vt:lpstr>
      <vt:lpstr>Cambria</vt:lpstr>
      <vt:lpstr>Times New Roman</vt:lpstr>
      <vt:lpstr>Garnet_HighDef-1</vt:lpstr>
      <vt:lpstr>Public Police Executive Survey on Private Security</vt:lpstr>
      <vt:lpstr>Survey Methods</vt:lpstr>
      <vt:lpstr>Which type of private security services operate within your jurisdiction?</vt:lpstr>
      <vt:lpstr>Over the past 5 years, which private security services expanded?</vt:lpstr>
      <vt:lpstr>Which of the following private security services do you anticipate will expand within your jurisdiction over the next 5 years?</vt:lpstr>
      <vt:lpstr>Which factors impact the growth and/or change you see in private security services?</vt:lpstr>
      <vt:lpstr>Based on your experience, which private security services are effective at increasing public safety?</vt:lpstr>
      <vt:lpstr>Does your law enforcement agency formally collaborate with private security for the following services?</vt:lpstr>
      <vt:lpstr>Have any private security/private police services in your jurisdiction resulted in challenges or negative outcomes?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 Li</dc:creator>
  <cp:lastModifiedBy>George Pesta</cp:lastModifiedBy>
  <cp:revision>5</cp:revision>
  <dcterms:created xsi:type="dcterms:W3CDTF">2023-05-18T18:31:06Z</dcterms:created>
  <dcterms:modified xsi:type="dcterms:W3CDTF">2023-05-23T13:45:42Z</dcterms:modified>
</cp:coreProperties>
</file>